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6"/>
  </p:notesMasterIdLst>
  <p:sldIdLst>
    <p:sldId id="285" r:id="rId2"/>
    <p:sldId id="337" r:id="rId3"/>
    <p:sldId id="327" r:id="rId4"/>
    <p:sldId id="330" r:id="rId5"/>
    <p:sldId id="328" r:id="rId6"/>
    <p:sldId id="312" r:id="rId7"/>
    <p:sldId id="331" r:id="rId8"/>
    <p:sldId id="313" r:id="rId9"/>
    <p:sldId id="332" r:id="rId10"/>
    <p:sldId id="315" r:id="rId11"/>
    <p:sldId id="338" r:id="rId12"/>
    <p:sldId id="316" r:id="rId13"/>
    <p:sldId id="333" r:id="rId14"/>
    <p:sldId id="334" r:id="rId15"/>
    <p:sldId id="325" r:id="rId16"/>
    <p:sldId id="323" r:id="rId17"/>
    <p:sldId id="339" r:id="rId18"/>
    <p:sldId id="317" r:id="rId19"/>
    <p:sldId id="335" r:id="rId20"/>
    <p:sldId id="336" r:id="rId21"/>
    <p:sldId id="340" r:id="rId22"/>
    <p:sldId id="308" r:id="rId23"/>
    <p:sldId id="309" r:id="rId24"/>
    <p:sldId id="31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Evangelos Kalampokis" initials="E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3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ict"/><Relationship Id="rId2" Type="http://schemas.openxmlformats.org/officeDocument/2006/relationships/image" Target="../media/image10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964D9-77D7-1D49-A697-7329D18E5C9E}" type="datetimeFigureOut">
              <a:rPr lang="en-US" smtClean="0"/>
              <a:pPr/>
              <a:t>10/22/13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C6EFF-CEBF-3948-BC36-9AB571DC33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C6EFF-CEBF-3948-BC36-9AB571DC334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225AAF7-774C-1645-A6A7-CE03D1969747}" type="slidenum">
              <a:rPr lang="el-GR" smtClean="0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6</a:t>
            </a:fld>
            <a:endParaRPr lang="el-GR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3414" r="15280" b="128"/>
          <a:stretch>
            <a:fillRect/>
          </a:stretch>
        </p:blipFill>
        <p:spPr bwMode="auto">
          <a:xfrm>
            <a:off x="71438" y="1071546"/>
            <a:ext cx="9072594" cy="579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blackWhite">
          <a:xfrm>
            <a:off x="0" y="5857875"/>
            <a:ext cx="9144000" cy="1000125"/>
          </a:xfrm>
          <a:prstGeom prst="rect">
            <a:avLst/>
          </a:prstGeom>
          <a:solidFill>
            <a:srgbClr val="7896FB"/>
          </a:solidFill>
          <a:ln w="9525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l-GR">
              <a:ea typeface="+mn-e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black">
          <a:xfrm>
            <a:off x="1471613" y="5708650"/>
            <a:ext cx="4948237" cy="906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endParaRPr lang="en-US" altLang="en-US">
              <a:ea typeface="+mn-ea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black">
          <a:xfrm>
            <a:off x="6000750" y="6540500"/>
            <a:ext cx="308768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000" dirty="0"/>
              <a:t>©</a:t>
            </a:r>
            <a:r>
              <a:rPr lang="en-US" sz="1000" dirty="0" smtClean="0"/>
              <a:t> Information</a:t>
            </a:r>
            <a:r>
              <a:rPr lang="en-US" sz="1000" baseline="0" dirty="0" smtClean="0"/>
              <a:t> Systems Lab</a:t>
            </a:r>
            <a:r>
              <a:rPr lang="en-US" sz="1000" dirty="0" smtClean="0"/>
              <a:t> </a:t>
            </a:r>
            <a:r>
              <a:rPr lang="en-US" sz="1000" dirty="0"/>
              <a:t>- </a:t>
            </a:r>
            <a:r>
              <a:rPr lang="en-US" sz="1000" dirty="0" smtClean="0"/>
              <a:t>2013</a:t>
            </a:r>
            <a:r>
              <a:rPr lang="el-GR" sz="1000" dirty="0" smtClean="0"/>
              <a:t> </a:t>
            </a:r>
            <a:endParaRPr lang="en-US" sz="1000" dirty="0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black">
          <a:xfrm flipV="1">
            <a:off x="642938" y="3429000"/>
            <a:ext cx="0" cy="1062038"/>
          </a:xfrm>
          <a:prstGeom prst="line">
            <a:avLst/>
          </a:prstGeom>
          <a:noFill/>
          <a:ln w="63500" cmpd="thickThin">
            <a:solidFill>
              <a:srgbClr val="7896F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l-GR">
              <a:ea typeface="+mn-ea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1790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l-GR">
              <a:ea typeface="+mn-e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black">
          <a:xfrm>
            <a:off x="1471613" y="6270625"/>
            <a:ext cx="2022475" cy="496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endParaRPr lang="en-US" altLang="en-US">
              <a:ea typeface="+mn-ea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black">
          <a:xfrm>
            <a:off x="1471613" y="5643563"/>
            <a:ext cx="1849437" cy="561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endParaRPr lang="en-US" altLang="en-US" sz="800">
              <a:solidFill>
                <a:srgbClr val="000000"/>
              </a:solidFill>
              <a:ea typeface="+mn-ea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blackWhite">
          <a:xfrm>
            <a:off x="0" y="0"/>
            <a:ext cx="9144000" cy="1071563"/>
          </a:xfrm>
          <a:prstGeom prst="rect">
            <a:avLst/>
          </a:prstGeom>
          <a:solidFill>
            <a:srgbClr val="7896FB"/>
          </a:solidFill>
          <a:ln w="9525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l-GR"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4313" y="6143625"/>
            <a:ext cx="2895600" cy="461963"/>
          </a:xfrm>
          <a:prstGeom prst="rect">
            <a:avLst/>
          </a:prstGeom>
          <a:noFill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143B74"/>
                </a:solidFill>
                <a:latin typeface="Arial Rounded MT Bold" charset="0"/>
              </a:rPr>
              <a:t>http://islab.uom.gr</a:t>
            </a:r>
            <a:endParaRPr lang="el-GR" sz="2400">
              <a:solidFill>
                <a:srgbClr val="143B74"/>
              </a:solidFill>
            </a:endParaRPr>
          </a:p>
        </p:txBody>
      </p:sp>
      <p:pic>
        <p:nvPicPr>
          <p:cNvPr id="15" name="Picture 27" descr="pan_mak_small_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5569" y="4918506"/>
            <a:ext cx="777078" cy="8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-7938" y="1071563"/>
            <a:ext cx="9144001" cy="0"/>
          </a:xfrm>
          <a:prstGeom prst="line">
            <a:avLst/>
          </a:prstGeom>
          <a:ln w="114300">
            <a:solidFill>
              <a:srgbClr val="F58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7938" y="5857875"/>
            <a:ext cx="9150351" cy="0"/>
          </a:xfrm>
          <a:prstGeom prst="line">
            <a:avLst/>
          </a:prstGeom>
          <a:ln w="114300">
            <a:solidFill>
              <a:srgbClr val="F58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357158" y="1758948"/>
            <a:ext cx="7954963" cy="1470025"/>
          </a:xfrm>
        </p:spPr>
        <p:txBody>
          <a:bodyPr/>
          <a:lstStyle>
            <a:lvl1pPr>
              <a:lnSpc>
                <a:spcPct val="150000"/>
              </a:lnSpc>
              <a:defRPr sz="3200" b="1">
                <a:solidFill>
                  <a:srgbClr val="143B74"/>
                </a:solidFill>
              </a:defRPr>
            </a:lvl1pPr>
          </a:lstStyle>
          <a:p>
            <a:r>
              <a:rPr lang="en-US" altLang="en-US" dirty="0" smtClean="0"/>
              <a:t>Click to edit Master title style</a:t>
            </a:r>
            <a:endParaRPr lang="en-US" altLang="en-US" dirty="0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714348" y="3357562"/>
            <a:ext cx="6400800" cy="13843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rgbClr val="143B74"/>
                </a:solidFill>
              </a:defRPr>
            </a:lvl1pPr>
          </a:lstStyle>
          <a:p>
            <a:r>
              <a:rPr lang="en-US" altLang="en-US" dirty="0" smtClean="0"/>
              <a:t>Click to edit Master subtitle style</a:t>
            </a:r>
            <a:endParaRPr lang="en-US" altLang="en-US" dirty="0"/>
          </a:p>
        </p:txBody>
      </p:sp>
      <p:pic>
        <p:nvPicPr>
          <p:cNvPr id="18" name="Picture 17" descr="isl_logo_engl.gi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59905" y="4982016"/>
            <a:ext cx="2575075" cy="812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585788"/>
            <a:ext cx="2093913" cy="58181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585788"/>
            <a:ext cx="6129337" cy="58181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190625"/>
            <a:ext cx="4111625" cy="521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1190625"/>
            <a:ext cx="4111625" cy="521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l-G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8182" b="48484"/>
          <a:stretch>
            <a:fillRect/>
          </a:stretch>
        </p:blipFill>
        <p:spPr bwMode="auto">
          <a:xfrm>
            <a:off x="0" y="6429396"/>
            <a:ext cx="9144000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39725" y="585788"/>
            <a:ext cx="83645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3" y="1190625"/>
            <a:ext cx="837565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black">
          <a:xfrm>
            <a:off x="1428750" y="6470650"/>
            <a:ext cx="36257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n-US" sz="1000" dirty="0"/>
              <a:t>©</a:t>
            </a:r>
            <a:r>
              <a:rPr lang="en-US" sz="1000" dirty="0" smtClean="0"/>
              <a:t> Information Systems Lab, University of Macedonia</a:t>
            </a:r>
            <a:endParaRPr lang="en-US" sz="1000" dirty="0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black">
          <a:xfrm>
            <a:off x="1447800" y="6475413"/>
            <a:ext cx="0" cy="192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l-GR">
              <a:ea typeface="+mn-ea"/>
            </a:endParaRPr>
          </a:p>
        </p:txBody>
      </p:sp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8182" b="48484"/>
          <a:stretch>
            <a:fillRect/>
          </a:stretch>
        </p:blipFill>
        <p:spPr bwMode="auto">
          <a:xfrm>
            <a:off x="0" y="0"/>
            <a:ext cx="9144000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137525" y="6500813"/>
            <a:ext cx="1006475" cy="214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00" b="1"/>
            </a:lvl1pPr>
          </a:lstStyle>
          <a:p>
            <a:fld id="{7DFC0956-4766-1C4F-BA0F-E64BBB19995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Arial" charset="0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ct val="30000"/>
        </a:spcBef>
        <a:spcAft>
          <a:spcPct val="25000"/>
        </a:spcAft>
        <a:buClr>
          <a:schemeClr val="accent2"/>
        </a:buClr>
        <a:buFont typeface="Wingdings" charset="2"/>
        <a:buChar char="§"/>
        <a:defRPr sz="2000">
          <a:solidFill>
            <a:schemeClr val="bg1"/>
          </a:solidFill>
          <a:latin typeface="+mn-lt"/>
          <a:ea typeface="Arial" charset="0"/>
          <a:cs typeface="+mn-cs"/>
        </a:defRPr>
      </a:lvl1pPr>
      <a:lvl2pPr marL="750888" indent="-285750" algn="l" rtl="0" eaLnBrk="1" fontAlgn="base" hangingPunct="1">
        <a:spcBef>
          <a:spcPct val="20000"/>
        </a:spcBef>
        <a:spcAft>
          <a:spcPct val="20000"/>
        </a:spcAft>
        <a:buClr>
          <a:schemeClr val="accent2"/>
        </a:buClr>
        <a:buFont typeface="Arial" charset="0"/>
        <a:buChar char="–"/>
        <a:defRPr>
          <a:solidFill>
            <a:schemeClr val="bg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10000"/>
        </a:spcBef>
        <a:spcAft>
          <a:spcPct val="10000"/>
        </a:spcAft>
        <a:buClr>
          <a:schemeClr val="accent2"/>
        </a:buClr>
        <a:buFont typeface="Arial" charset="0"/>
        <a:buChar char="–"/>
        <a:defRPr sz="1600">
          <a:solidFill>
            <a:schemeClr val="bg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10000"/>
        </a:spcBef>
        <a:spcAft>
          <a:spcPct val="10000"/>
        </a:spcAft>
        <a:buClr>
          <a:schemeClr val="accent2"/>
        </a:buClr>
        <a:buChar char="–"/>
        <a:defRPr sz="1600">
          <a:solidFill>
            <a:schemeClr val="bg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10000"/>
        </a:spcBef>
        <a:spcAft>
          <a:spcPct val="10000"/>
        </a:spcAft>
        <a:buClr>
          <a:schemeClr val="accent2"/>
        </a:buClr>
        <a:buFont typeface="Arial" charset="0"/>
        <a:buChar char="–"/>
        <a:defRPr sz="1600">
          <a:solidFill>
            <a:schemeClr val="bg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10000"/>
        </a:spcBef>
        <a:spcAft>
          <a:spcPct val="10000"/>
        </a:spcAft>
        <a:buClr>
          <a:schemeClr val="accent2"/>
        </a:buClr>
        <a:buFont typeface="Arial" charset="0"/>
        <a:buChar char="–"/>
        <a:defRPr sz="1600">
          <a:solidFill>
            <a:schemeClr val="bg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10000"/>
        </a:spcBef>
        <a:spcAft>
          <a:spcPct val="10000"/>
        </a:spcAft>
        <a:buClr>
          <a:schemeClr val="accent2"/>
        </a:buClr>
        <a:buFont typeface="Arial" charset="0"/>
        <a:buChar char="–"/>
        <a:defRPr sz="1600">
          <a:solidFill>
            <a:schemeClr val="bg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10000"/>
        </a:spcBef>
        <a:spcAft>
          <a:spcPct val="10000"/>
        </a:spcAft>
        <a:buClr>
          <a:schemeClr val="accent2"/>
        </a:buClr>
        <a:buFont typeface="Arial" charset="0"/>
        <a:buChar char="–"/>
        <a:defRPr sz="1600">
          <a:solidFill>
            <a:schemeClr val="bg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10000"/>
        </a:spcBef>
        <a:spcAft>
          <a:spcPct val="10000"/>
        </a:spcAft>
        <a:buClr>
          <a:schemeClr val="accent2"/>
        </a:buClr>
        <a:buFont typeface="Arial" charset="0"/>
        <a:buChar char="–"/>
        <a:defRPr sz="16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df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2.pd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url.org/limo-ontology/limo" TargetMode="Externa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purl.org/limo-ontology/limo" TargetMode="Externa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hyperlink" Target="http://kalampok.i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084" y="1449609"/>
            <a:ext cx="8277259" cy="14618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Towards a Vocabulary for Incorporating Predictive Models into the Linked Data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3886" y="3526426"/>
            <a:ext cx="7478236" cy="981938"/>
          </a:xfrm>
        </p:spPr>
        <p:txBody>
          <a:bodyPr>
            <a:normAutofit/>
          </a:bodyPr>
          <a:lstStyle/>
          <a:p>
            <a:r>
              <a:rPr lang="en-US" i="1" dirty="0" smtClean="0"/>
              <a:t>Evangelos Kalampokis, </a:t>
            </a:r>
            <a:r>
              <a:rPr lang="en-US" i="1" dirty="0" err="1" smtClean="0"/>
              <a:t>Areti</a:t>
            </a:r>
            <a:r>
              <a:rPr lang="en-US" i="1" dirty="0" smtClean="0"/>
              <a:t> </a:t>
            </a:r>
            <a:r>
              <a:rPr lang="en-US" i="1" dirty="0" err="1" smtClean="0"/>
              <a:t>Karamanou</a:t>
            </a:r>
            <a:r>
              <a:rPr lang="en-US" i="1" dirty="0" smtClean="0"/>
              <a:t>, </a:t>
            </a:r>
            <a:r>
              <a:rPr lang="en-US" i="1" dirty="0" err="1" smtClean="0"/>
              <a:t>Efthimios</a:t>
            </a:r>
            <a:r>
              <a:rPr lang="en-US" i="1" dirty="0" smtClean="0"/>
              <a:t> </a:t>
            </a:r>
            <a:r>
              <a:rPr lang="en-US" i="1" dirty="0" err="1" smtClean="0"/>
              <a:t>Tambouris</a:t>
            </a:r>
            <a:r>
              <a:rPr lang="en-US" i="1" dirty="0" smtClean="0"/>
              <a:t>, </a:t>
            </a:r>
            <a:r>
              <a:rPr lang="en-US" i="1" dirty="0" err="1" smtClean="0"/>
              <a:t>Konstantinos</a:t>
            </a:r>
            <a:r>
              <a:rPr lang="en-US" i="1" dirty="0" smtClean="0"/>
              <a:t> </a:t>
            </a:r>
            <a:r>
              <a:rPr lang="en-US" i="1" dirty="0" err="1" smtClean="0"/>
              <a:t>Tarabanis</a:t>
            </a:r>
            <a:endParaRPr lang="en-US" i="1" dirty="0" smtClean="0"/>
          </a:p>
          <a:p>
            <a:endParaRPr lang="en-US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4043" t="13200" r="8868" b="14567"/>
          <a:stretch>
            <a:fillRect/>
          </a:stretch>
        </p:blipFill>
        <p:spPr>
          <a:xfrm>
            <a:off x="45760" y="4862815"/>
            <a:ext cx="3203404" cy="938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5189" y="66551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264" y="351259"/>
            <a:ext cx="2345800" cy="5276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008" y="277107"/>
            <a:ext cx="1908784" cy="597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work1.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972835" y="1159292"/>
            <a:ext cx="7228806" cy="494721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728" y="585788"/>
            <a:ext cx="8704263" cy="498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Social Media Data Analysis Process for Predictive Analytics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39" y="6005680"/>
            <a:ext cx="891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E. Kalampokis, E. </a:t>
            </a:r>
            <a:r>
              <a:rPr lang="en-US" sz="1200" dirty="0" err="1" smtClean="0">
                <a:solidFill>
                  <a:srgbClr val="000000"/>
                </a:solidFill>
              </a:rPr>
              <a:t>Tambouris</a:t>
            </a:r>
            <a:r>
              <a:rPr lang="en-US" sz="1200" dirty="0" smtClean="0">
                <a:solidFill>
                  <a:srgbClr val="000000"/>
                </a:solidFill>
              </a:rPr>
              <a:t> and K. </a:t>
            </a:r>
            <a:r>
              <a:rPr lang="en-US" sz="1200" dirty="0" err="1" smtClean="0">
                <a:solidFill>
                  <a:srgbClr val="000000"/>
                </a:solidFill>
              </a:rPr>
              <a:t>Tarabanis</a:t>
            </a:r>
            <a:r>
              <a:rPr lang="en-US" sz="1200" dirty="0" smtClean="0">
                <a:solidFill>
                  <a:srgbClr val="000000"/>
                </a:solidFill>
              </a:rPr>
              <a:t> (2013) Understanding the Predictive Power of Social Media, Internet Research, Vol.23, No.5, pp. 544-559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Reuse of Descriptions of Predictive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 </a:t>
            </a:r>
            <a:r>
              <a:rPr lang="en-US" b="1" dirty="0" smtClean="0"/>
              <a:t>variables</a:t>
            </a:r>
            <a:r>
              <a:rPr lang="en-US" dirty="0" smtClean="0"/>
              <a:t> that a predictive relationship between them have been suggested by a model</a:t>
            </a:r>
          </a:p>
          <a:p>
            <a:r>
              <a:rPr lang="en-US" dirty="0" smtClean="0"/>
              <a:t>Discover </a:t>
            </a:r>
            <a:r>
              <a:rPr lang="en-US" b="1" dirty="0" smtClean="0"/>
              <a:t>predictor variables</a:t>
            </a:r>
            <a:r>
              <a:rPr lang="en-US" dirty="0" smtClean="0"/>
              <a:t> that are connected to the same </a:t>
            </a:r>
            <a:r>
              <a:rPr lang="en-US" b="1" dirty="0" smtClean="0"/>
              <a:t>response</a:t>
            </a:r>
          </a:p>
          <a:p>
            <a:r>
              <a:rPr lang="en-US" dirty="0" smtClean="0"/>
              <a:t>Discover </a:t>
            </a:r>
            <a:r>
              <a:rPr lang="en-US" b="1" dirty="0" smtClean="0"/>
              <a:t>statistical or data mining methods </a:t>
            </a:r>
            <a:r>
              <a:rPr lang="en-US" dirty="0" smtClean="0"/>
              <a:t>used in certain cases</a:t>
            </a:r>
          </a:p>
          <a:p>
            <a:r>
              <a:rPr lang="en-US" dirty="0" smtClean="0"/>
              <a:t>Discover </a:t>
            </a:r>
            <a:r>
              <a:rPr lang="en-US" b="1" dirty="0" smtClean="0"/>
              <a:t>datasets </a:t>
            </a:r>
            <a:r>
              <a:rPr lang="en-US" dirty="0" smtClean="0"/>
              <a:t>used or could be reused in existing or new models</a:t>
            </a:r>
          </a:p>
          <a:p>
            <a:r>
              <a:rPr lang="en-US" dirty="0" smtClean="0"/>
              <a:t>Discover </a:t>
            </a:r>
            <a:r>
              <a:rPr lang="en-US" b="1" dirty="0" smtClean="0"/>
              <a:t>predictive models </a:t>
            </a:r>
            <a:r>
              <a:rPr lang="en-US" dirty="0" smtClean="0"/>
              <a:t>that could be reused (e.g. for baseline predictions or with different data)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where </a:t>
            </a:r>
            <a:r>
              <a:rPr lang="en-US" b="1" dirty="0" smtClean="0"/>
              <a:t>Linked Data </a:t>
            </a:r>
            <a:r>
              <a:rPr lang="en-US" dirty="0" smtClean="0"/>
              <a:t>comes in 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67" y="3765230"/>
            <a:ext cx="2045563" cy="26827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8" y="567797"/>
            <a:ext cx="4590818" cy="3027245"/>
          </a:xfrm>
          <a:prstGeom prst="rect">
            <a:avLst/>
          </a:prstGeom>
        </p:spPr>
      </p:pic>
      <p:pic>
        <p:nvPicPr>
          <p:cNvPr id="2" name="Picture 1" descr="Framework1.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19020"/>
              <a:stretch>
                <a:fillRect/>
              </a:stretch>
            </p:blipFill>
          </mc:Choice>
          <mc:Fallback>
            <p:blipFill>
              <a:blip r:embed="rId5"/>
              <a:srcRect l="19020"/>
              <a:stretch>
                <a:fillRect/>
              </a:stretch>
            </p:blipFill>
          </mc:Fallback>
        </mc:AlternateContent>
        <p:spPr>
          <a:xfrm>
            <a:off x="4571665" y="2564907"/>
            <a:ext cx="4539995" cy="383683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732" y="3583556"/>
            <a:ext cx="1281605" cy="124053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en-US" sz="1600" dirty="0" smtClean="0"/>
              <a:t>Predictive Models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4" idx="7"/>
          </p:cNvCxnSpPr>
          <p:nvPr/>
        </p:nvCxnSpPr>
        <p:spPr>
          <a:xfrm rot="5400000" flipH="1" flipV="1">
            <a:off x="874977" y="2410788"/>
            <a:ext cx="1590115" cy="1118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/>
          <p:cNvSpPr/>
          <p:nvPr/>
        </p:nvSpPr>
        <p:spPr>
          <a:xfrm rot="3762979">
            <a:off x="3914581" y="4177971"/>
            <a:ext cx="526275" cy="924985"/>
          </a:xfrm>
          <a:prstGeom prst="upDownArrow">
            <a:avLst/>
          </a:prstGeom>
          <a:solidFill>
            <a:srgbClr val="BEC4F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0834553">
            <a:off x="2430882" y="3338204"/>
            <a:ext cx="526275" cy="924985"/>
          </a:xfrm>
          <a:prstGeom prst="upDown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81077" y="6187568"/>
            <a:ext cx="3803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http://www.flickr.com/photos/mbiskoping/6075387388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18873" r="18560"/>
          <a:stretch>
            <a:fillRect/>
          </a:stretch>
        </p:blipFill>
        <p:spPr>
          <a:xfrm>
            <a:off x="0" y="2739665"/>
            <a:ext cx="3253529" cy="3113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83" y="585788"/>
            <a:ext cx="8783884" cy="498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vocabulary for describing predictive models as Linked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/>
              <a:t> </a:t>
            </a:r>
            <a:r>
              <a:rPr lang="en-US" dirty="0" smtClean="0"/>
              <a:t>simple vocabulary that enables the creation of description of predictive models based on linked data principles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37578" b="23214"/>
          <a:stretch>
            <a:fillRect/>
          </a:stretch>
        </p:blipFill>
        <p:spPr>
          <a:xfrm>
            <a:off x="2226534" y="4937447"/>
            <a:ext cx="6917466" cy="1407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529" y="1975377"/>
            <a:ext cx="4225404" cy="31690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Predictive Model Markup Language (PMML) </a:t>
            </a:r>
            <a:r>
              <a:rPr lang="en-US" dirty="0" smtClean="0"/>
              <a:t>is a standard for XML documents which express trained instances of analytic models</a:t>
            </a:r>
          </a:p>
          <a:p>
            <a:r>
              <a:rPr lang="en-US" b="1" dirty="0" smtClean="0"/>
              <a:t>Main goal</a:t>
            </a:r>
            <a:r>
              <a:rPr lang="en-US" dirty="0" smtClean="0"/>
              <a:t>: cross-platform interoperability</a:t>
            </a:r>
          </a:p>
          <a:p>
            <a:r>
              <a:rPr lang="en-US" dirty="0" smtClean="0"/>
              <a:t>PMML contains </a:t>
            </a:r>
            <a:r>
              <a:rPr lang="en-US" b="1" dirty="0" smtClean="0"/>
              <a:t>over 700 elements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85" y="4268274"/>
            <a:ext cx="2502422" cy="1345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280" y="4709386"/>
            <a:ext cx="1714500" cy="533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endeavors - PMML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17" y="1256425"/>
            <a:ext cx="8113690" cy="5282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236" y="579138"/>
            <a:ext cx="2013234" cy="10825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PMML’s</a:t>
            </a:r>
            <a:r>
              <a:rPr lang="en-US" dirty="0" smtClean="0"/>
              <a:t> Model Element</a:t>
            </a:r>
            <a:endParaRPr lang="en-US" dirty="0"/>
          </a:p>
        </p:txBody>
      </p:sp>
      <p:pic>
        <p:nvPicPr>
          <p:cNvPr id="4" name="Picture 3" descr="pmml_modelele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" y="1605754"/>
            <a:ext cx="9144001" cy="389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5531"/>
            <a:ext cx="2013234" cy="10825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Statistical Models Vocabulary (LIMO)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LIMO will enable the creation of predictive models descriptions adhering to the Linked Data principles</a:t>
            </a:r>
          </a:p>
          <a:p>
            <a:r>
              <a:rPr lang="en-US" dirty="0" smtClean="0"/>
              <a:t>First unofficial draft in:</a:t>
            </a:r>
          </a:p>
          <a:p>
            <a:pPr lvl="1"/>
            <a:r>
              <a:rPr lang="en-US" u="sng" dirty="0" smtClean="0">
                <a:hlinkClick r:id="rId2"/>
              </a:rPr>
              <a:t>http://www.purl.org/limo-ontology/</a:t>
            </a:r>
            <a:r>
              <a:rPr lang="en-US" u="sng" dirty="0" smtClean="0">
                <a:hlinkClick r:id="rId2"/>
              </a:rPr>
              <a:t>limo</a:t>
            </a:r>
            <a:endParaRPr lang="en-US" u="sng" dirty="0" smtClean="0"/>
          </a:p>
        </p:txBody>
      </p:sp>
      <p:pic>
        <p:nvPicPr>
          <p:cNvPr id="4" name="Picture 3" descr="Screen Shot 2013-10-22 at 12.54.24 PM.png"/>
          <p:cNvPicPr>
            <a:picLocks noChangeAspect="1"/>
          </p:cNvPicPr>
          <p:nvPr/>
        </p:nvPicPr>
        <p:blipFill>
          <a:blip r:embed="rId3"/>
          <a:srcRect l="2422" t="13980" r="8075" b="13025"/>
          <a:stretch>
            <a:fillRect/>
          </a:stretch>
        </p:blipFill>
        <p:spPr>
          <a:xfrm>
            <a:off x="1449033" y="3002254"/>
            <a:ext cx="6535247" cy="33311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041748"/>
            <a:ext cx="454991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hlinkClick r:id="rId2"/>
              </a:rPr>
              <a:t>http://purl.org/limo-ontology/</a:t>
            </a:r>
            <a:r>
              <a:rPr lang="en-US" sz="2000" dirty="0" smtClean="0">
                <a:solidFill>
                  <a:srgbClr val="000000"/>
                </a:solidFill>
                <a:hlinkClick r:id="rId2"/>
              </a:rPr>
              <a:t>limo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04" y="611429"/>
            <a:ext cx="6957514" cy="57996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creen Shot 2013-10-18 at 10.04.40 AM (2).png"/>
          <p:cNvPicPr>
            <a:picLocks noChangeAspect="1"/>
          </p:cNvPicPr>
          <p:nvPr/>
        </p:nvPicPr>
        <p:blipFill>
          <a:blip r:embed="rId2"/>
          <a:srcRect l="32500" t="22346" r="18524" b="43037"/>
          <a:stretch>
            <a:fillRect/>
          </a:stretch>
        </p:blipFill>
        <p:spPr bwMode="auto">
          <a:xfrm>
            <a:off x="826441" y="1181153"/>
            <a:ext cx="7380288" cy="2934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22972" b="24661"/>
          <a:stretch>
            <a:fillRect/>
          </a:stretch>
        </p:blipFill>
        <p:spPr>
          <a:xfrm>
            <a:off x="6096000" y="4302166"/>
            <a:ext cx="3048000" cy="1064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342" y="4386020"/>
            <a:ext cx="2863632" cy="1011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3972" y="5961436"/>
            <a:ext cx="853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Ginsberg, J., </a:t>
            </a:r>
            <a:r>
              <a:rPr lang="en-US" sz="1200" dirty="0" err="1" smtClean="0">
                <a:solidFill>
                  <a:srgbClr val="000000"/>
                </a:solidFill>
              </a:rPr>
              <a:t>Mohebbi</a:t>
            </a:r>
            <a:r>
              <a:rPr lang="en-US" sz="1200" dirty="0" smtClean="0">
                <a:solidFill>
                  <a:srgbClr val="000000"/>
                </a:solidFill>
              </a:rPr>
              <a:t>, M. H., Patel, R. S., </a:t>
            </a:r>
            <a:r>
              <a:rPr lang="en-US" sz="1200" dirty="0" err="1" smtClean="0">
                <a:solidFill>
                  <a:srgbClr val="000000"/>
                </a:solidFill>
              </a:rPr>
              <a:t>Brammer</a:t>
            </a:r>
            <a:r>
              <a:rPr lang="en-US" sz="1200" dirty="0" smtClean="0">
                <a:solidFill>
                  <a:srgbClr val="000000"/>
                </a:solidFill>
              </a:rPr>
              <a:t>, L., </a:t>
            </a:r>
            <a:r>
              <a:rPr lang="en-US" sz="1200" dirty="0" err="1" smtClean="0">
                <a:solidFill>
                  <a:srgbClr val="000000"/>
                </a:solidFill>
              </a:rPr>
              <a:t>Smolinski</a:t>
            </a:r>
            <a:r>
              <a:rPr lang="en-US" sz="1200" dirty="0" smtClean="0">
                <a:solidFill>
                  <a:srgbClr val="000000"/>
                </a:solidFill>
              </a:rPr>
              <a:t>, M. S., Brilliant</a:t>
            </a:r>
            <a:r>
              <a:rPr lang="en-US" sz="1200" dirty="0" smtClean="0">
                <a:solidFill>
                  <a:srgbClr val="000000"/>
                </a:solidFill>
              </a:rPr>
              <a:t>, L</a:t>
            </a:r>
            <a:r>
              <a:rPr lang="en-US" sz="1200" dirty="0" smtClean="0">
                <a:solidFill>
                  <a:srgbClr val="000000"/>
                </a:solidFill>
              </a:rPr>
              <a:t>.: Detecting </a:t>
            </a:r>
            <a:r>
              <a:rPr lang="en-US" sz="1200" dirty="0" err="1" smtClean="0">
                <a:solidFill>
                  <a:srgbClr val="000000"/>
                </a:solidFill>
              </a:rPr>
              <a:t>inuenza</a:t>
            </a:r>
            <a:r>
              <a:rPr lang="en-US" sz="1200" dirty="0" smtClean="0">
                <a:solidFill>
                  <a:srgbClr val="000000"/>
                </a:solidFill>
              </a:rPr>
              <a:t> epidemics using search engine query data. Nature, 457(7232)</a:t>
            </a:r>
            <a:r>
              <a:rPr lang="en-US" sz="1200" dirty="0" smtClean="0">
                <a:solidFill>
                  <a:srgbClr val="000000"/>
                </a:solidFill>
              </a:rPr>
              <a:t>, 1012</a:t>
            </a:r>
            <a:r>
              <a:rPr lang="en-US" sz="1200" dirty="0" smtClean="0">
                <a:solidFill>
                  <a:srgbClr val="000000"/>
                </a:solidFill>
              </a:rPr>
              <a:t>{4 (2009)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i="1" dirty="0" smtClean="0"/>
              <a:t>“To propose </a:t>
            </a:r>
            <a:r>
              <a:rPr lang="en-US" i="1" dirty="0" smtClean="0"/>
              <a:t>an RDF </a:t>
            </a:r>
            <a:r>
              <a:rPr lang="en-US" i="1" dirty="0" smtClean="0"/>
              <a:t>Schema vocabulary</a:t>
            </a:r>
            <a:r>
              <a:rPr lang="en-US" i="1" dirty="0" smtClean="0"/>
              <a:t>, named the </a:t>
            </a:r>
            <a:r>
              <a:rPr lang="en-US" b="1" i="1" dirty="0" smtClean="0"/>
              <a:t>Linked Statistical Models (limo)  vocabulary</a:t>
            </a:r>
            <a:r>
              <a:rPr lang="en-US" i="1" dirty="0" smtClean="0"/>
              <a:t>, that </a:t>
            </a:r>
            <a:r>
              <a:rPr lang="en-US" i="1" dirty="0" smtClean="0"/>
              <a:t>will enable </a:t>
            </a:r>
            <a:r>
              <a:rPr lang="en-US" i="1" dirty="0" smtClean="0"/>
              <a:t>the incorporation of descriptions of </a:t>
            </a:r>
            <a:r>
              <a:rPr lang="en-US" b="1" i="1" dirty="0" smtClean="0"/>
              <a:t>predictive models </a:t>
            </a:r>
            <a:r>
              <a:rPr lang="en-US" i="1" dirty="0" smtClean="0"/>
              <a:t>into the </a:t>
            </a:r>
            <a:r>
              <a:rPr lang="en-US" b="1" i="1" dirty="0" smtClean="0"/>
              <a:t>Linked Data </a:t>
            </a:r>
            <a:r>
              <a:rPr lang="en-US" b="1" i="1" dirty="0" smtClean="0"/>
              <a:t>Web </a:t>
            </a:r>
            <a:r>
              <a:rPr lang="en-US" i="1" dirty="0" smtClean="0"/>
              <a:t>and establish links to other resources such as datasets, other models</a:t>
            </a:r>
            <a:r>
              <a:rPr lang="en-US" i="1" dirty="0" smtClean="0"/>
              <a:t>, academic </a:t>
            </a:r>
            <a:r>
              <a:rPr lang="en-US" i="1" dirty="0" smtClean="0"/>
              <a:t>articles and studies</a:t>
            </a:r>
            <a:r>
              <a:rPr lang="en-US" i="1" dirty="0" smtClean="0"/>
              <a:t>.”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7" y="621061"/>
            <a:ext cx="8757133" cy="56813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Finalize the model</a:t>
            </a:r>
          </a:p>
          <a:p>
            <a:r>
              <a:rPr lang="en-US" dirty="0" smtClean="0"/>
              <a:t>Create a dataset with predictive models described using LIMO</a:t>
            </a:r>
          </a:p>
          <a:p>
            <a:r>
              <a:rPr lang="en-US" dirty="0" smtClean="0"/>
              <a:t>Develop LIMO descriptions exporter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OpenCube</a:t>
            </a:r>
            <a:r>
              <a:rPr lang="en-US" b="1" dirty="0" smtClean="0"/>
              <a:t>: </a:t>
            </a:r>
            <a:r>
              <a:rPr lang="en-US" dirty="0" smtClean="0"/>
              <a:t>Publishing and Enriching Linked Open Statistical Data for the Development of Data Analytics and Enhanced Visualization Services</a:t>
            </a:r>
          </a:p>
          <a:p>
            <a:r>
              <a:rPr lang="en-US" i="1" dirty="0" smtClean="0"/>
              <a:t>FP7-ICT-2013-SME-DCA No 611667</a:t>
            </a:r>
          </a:p>
          <a:p>
            <a:r>
              <a:rPr lang="en-US" dirty="0" smtClean="0"/>
              <a:t>Start date: </a:t>
            </a:r>
            <a:r>
              <a:rPr lang="en-US" b="1" dirty="0" smtClean="0"/>
              <a:t>1 November 2013</a:t>
            </a:r>
          </a:p>
          <a:p>
            <a:r>
              <a:rPr lang="en-US" dirty="0" smtClean="0"/>
              <a:t>Duration: </a:t>
            </a:r>
            <a:r>
              <a:rPr lang="en-US" b="1" dirty="0" smtClean="0"/>
              <a:t>24 months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312" y="2994499"/>
            <a:ext cx="4535175" cy="3401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7753" y="6114781"/>
            <a:ext cx="464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http://www.flickr.com/photos/stuckincustoms/524185543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tners.tiff"/>
          <p:cNvPicPr>
            <a:picLocks noChangeAspect="1"/>
          </p:cNvPicPr>
          <p:nvPr/>
        </p:nvPicPr>
        <p:blipFill>
          <a:blip r:embed="rId2"/>
          <a:srcRect t="18912"/>
          <a:stretch>
            <a:fillRect/>
          </a:stretch>
        </p:blipFill>
        <p:spPr>
          <a:xfrm>
            <a:off x="582650" y="743048"/>
            <a:ext cx="8078492" cy="5561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081337"/>
            <a:ext cx="7210377" cy="498475"/>
          </a:xfrm>
        </p:spPr>
        <p:txBody>
          <a:bodyPr/>
          <a:lstStyle/>
          <a:p>
            <a:pPr algn="ctr"/>
            <a:r>
              <a:rPr lang="en-US" dirty="0" smtClean="0"/>
              <a:t>Thank you for your attention!!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213" y="3907666"/>
            <a:ext cx="2661792" cy="887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77909" y="2890330"/>
            <a:ext cx="21804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hlinkClick r:id="rId3"/>
              </a:rPr>
              <a:t>http://kalampok.is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578182"/>
            <a:ext cx="5226470" cy="580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Easy access </a:t>
            </a:r>
            <a:r>
              <a:rPr lang="en-US" dirty="0" smtClean="0"/>
              <a:t>to large amounts of data</a:t>
            </a:r>
          </a:p>
          <a:p>
            <a:r>
              <a:rPr lang="en-US" dirty="0" smtClean="0"/>
              <a:t>Combine data and perform </a:t>
            </a:r>
            <a:r>
              <a:rPr lang="en-US" b="1" dirty="0" smtClean="0"/>
              <a:t>data analytics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b="1" dirty="0" smtClean="0"/>
              <a:t>statistical or data mining models </a:t>
            </a:r>
            <a:r>
              <a:rPr lang="en-US" dirty="0" smtClean="0"/>
              <a:t>for  understanding and describing various problem areas and domains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4459"/>
          <a:stretch>
            <a:fillRect/>
          </a:stretch>
        </p:blipFill>
        <p:spPr>
          <a:xfrm>
            <a:off x="4633761" y="1050807"/>
            <a:ext cx="4211156" cy="53645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0765" y="6132643"/>
            <a:ext cx="399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http://www.flickr.com/photos/seandreilinger/2587606107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50" name="Object 14"/>
          <p:cNvGraphicFramePr>
            <a:graphicFrameLocks noChangeAspect="1"/>
          </p:cNvGraphicFramePr>
          <p:nvPr/>
        </p:nvGraphicFramePr>
        <p:xfrm>
          <a:off x="4634491" y="1756515"/>
          <a:ext cx="4180897" cy="4252697"/>
        </p:xfrm>
        <a:graphic>
          <a:graphicData uri="http://schemas.openxmlformats.org/presentationml/2006/ole">
            <p:oleObj spid="_x0000_s39950" name="Document" r:id="rId3" imgW="2197100" imgH="2235200" progId="Word.Document.12">
              <p:link updateAutomatic="1"/>
            </p:oleObj>
          </a:graphicData>
        </a:graphic>
      </p:graphicFrame>
      <p:graphicFrame>
        <p:nvGraphicFramePr>
          <p:cNvPr id="39949" name="Object 13"/>
          <p:cNvGraphicFramePr>
            <a:graphicFrameLocks noChangeAspect="1"/>
          </p:cNvGraphicFramePr>
          <p:nvPr/>
        </p:nvGraphicFramePr>
        <p:xfrm>
          <a:off x="339725" y="1849252"/>
          <a:ext cx="3870538" cy="4047249"/>
        </p:xfrm>
        <a:graphic>
          <a:graphicData uri="http://schemas.openxmlformats.org/presentationml/2006/ole">
            <p:oleObj spid="_x0000_s39949" name="Document" r:id="rId3" imgW="2209800" imgH="2311400" progId="Word.Document.12">
              <p:link updateAutomatic="1"/>
            </p:oleObj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25741">
            <a:off x="1362686" y="3589991"/>
            <a:ext cx="2406000" cy="3627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25746">
            <a:off x="5852054" y="3608072"/>
            <a:ext cx="2124877" cy="4589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085" y="1167475"/>
            <a:ext cx="2725406" cy="5890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8501" y="5947169"/>
            <a:ext cx="892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E. Kalampokis, E. </a:t>
            </a:r>
            <a:r>
              <a:rPr lang="en-US" sz="1200" dirty="0" err="1" smtClean="0">
                <a:solidFill>
                  <a:srgbClr val="000000"/>
                </a:solidFill>
              </a:rPr>
              <a:t>Tambouris</a:t>
            </a:r>
            <a:r>
              <a:rPr lang="en-US" sz="1200" dirty="0" smtClean="0">
                <a:solidFill>
                  <a:srgbClr val="000000"/>
                </a:solidFill>
              </a:rPr>
              <a:t> and K. </a:t>
            </a:r>
            <a:r>
              <a:rPr lang="en-US" sz="1200" dirty="0" err="1" smtClean="0">
                <a:solidFill>
                  <a:srgbClr val="000000"/>
                </a:solidFill>
              </a:rPr>
              <a:t>Tarabanis</a:t>
            </a:r>
            <a:r>
              <a:rPr lang="en-US" sz="1200" dirty="0" smtClean="0">
                <a:solidFill>
                  <a:srgbClr val="000000"/>
                </a:solidFill>
              </a:rPr>
              <a:t> (2013) Linked Open Government Data Analytics, M.A. </a:t>
            </a:r>
            <a:r>
              <a:rPr lang="en-US" sz="1200" dirty="0" err="1" smtClean="0">
                <a:solidFill>
                  <a:srgbClr val="000000"/>
                </a:solidFill>
              </a:rPr>
              <a:t>Wimmer</a:t>
            </a:r>
            <a:r>
              <a:rPr lang="en-US" sz="1200" dirty="0" smtClean="0">
                <a:solidFill>
                  <a:srgbClr val="000000"/>
                </a:solidFill>
              </a:rPr>
              <a:t>, M. Janssen, and H.J. Scholl (Eds.): EGOV 2013, LNCS 8074, pp. 99-110. IFIP International Federation for Information Processing. 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rcRect l="-8706" t="-6014" r="8004" b="8804"/>
          <a:stretch>
            <a:fillRect/>
          </a:stretch>
        </p:blipFill>
        <p:spPr>
          <a:xfrm>
            <a:off x="5416649" y="661348"/>
            <a:ext cx="1421370" cy="1390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</p:spPr>
        <p:txBody>
          <a:bodyPr/>
          <a:lstStyle/>
          <a:p>
            <a:fld id="{45DB0F7B-80D5-C540-A86C-04919A632A65}" type="slidenum">
              <a:rPr lang="en-US" smtClean="0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6</a:t>
            </a:fld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pic>
        <p:nvPicPr>
          <p:cNvPr id="4" name="Picture 3" descr="Screen Shot 2013-10-03 at 12.21.26 PM (2).png"/>
          <p:cNvPicPr>
            <a:picLocks noChangeAspect="1"/>
          </p:cNvPicPr>
          <p:nvPr/>
        </p:nvPicPr>
        <p:blipFill>
          <a:blip r:embed="rId3"/>
          <a:srcRect l="11243" t="9012" r="54243" b="36752"/>
          <a:stretch>
            <a:fillRect/>
          </a:stretch>
        </p:blipFill>
        <p:spPr bwMode="auto">
          <a:xfrm rot="1186446">
            <a:off x="4445325" y="526890"/>
            <a:ext cx="4563555" cy="4033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Screen Shot 2013-10-03 at 12.41.57 PM (2).png"/>
          <p:cNvPicPr>
            <a:picLocks noChangeAspect="1"/>
          </p:cNvPicPr>
          <p:nvPr/>
        </p:nvPicPr>
        <p:blipFill>
          <a:blip r:embed="rId4"/>
          <a:srcRect l="12865" t="20117" r="53810" b="16994"/>
          <a:stretch>
            <a:fillRect/>
          </a:stretch>
        </p:blipFill>
        <p:spPr bwMode="auto">
          <a:xfrm rot="19589275">
            <a:off x="505860" y="743051"/>
            <a:ext cx="4196713" cy="445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 descr="Screen Shot 2013-10-03 at 12.34.09 PM (2).png"/>
          <p:cNvPicPr>
            <a:picLocks noChangeAspect="1"/>
          </p:cNvPicPr>
          <p:nvPr/>
        </p:nvPicPr>
        <p:blipFill>
          <a:blip r:embed="rId5"/>
          <a:srcRect l="10834" t="21761" r="55949" b="21537"/>
          <a:stretch>
            <a:fillRect/>
          </a:stretch>
        </p:blipFill>
        <p:spPr bwMode="auto">
          <a:xfrm>
            <a:off x="2489550" y="2052488"/>
            <a:ext cx="4488855" cy="431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3182848"/>
            <a:ext cx="228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http://www.flickr.com/photos/tonythemisfit/3023871670/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013" y="874643"/>
            <a:ext cx="4737035" cy="5228515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Controversial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11 models aiming at </a:t>
            </a:r>
            <a:r>
              <a:rPr lang="en-US" b="1" dirty="0" smtClean="0"/>
              <a:t>predicting elections results </a:t>
            </a:r>
            <a:r>
              <a:rPr lang="en-US" dirty="0" smtClean="0"/>
              <a:t>using Social Media (SM) related variables</a:t>
            </a:r>
          </a:p>
          <a:p>
            <a:r>
              <a:rPr lang="en-US" dirty="0" smtClean="0"/>
              <a:t>Only 3 of them included </a:t>
            </a:r>
            <a:r>
              <a:rPr lang="en-US" b="1" dirty="0" smtClean="0"/>
              <a:t>sentiment</a:t>
            </a:r>
            <a:r>
              <a:rPr lang="en-US" dirty="0" smtClean="0"/>
              <a:t> related variables</a:t>
            </a:r>
          </a:p>
          <a:p>
            <a:r>
              <a:rPr lang="en-US" dirty="0" smtClean="0"/>
              <a:t>Only 1 of them employed predictive analytics evaluation methods</a:t>
            </a:r>
          </a:p>
          <a:p>
            <a:r>
              <a:rPr lang="en-US" dirty="0" smtClean="0"/>
              <a:t>6 supported SM predictive power while 5 challenged it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380307" y="5771865"/>
            <a:ext cx="5321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http://www.flickr.com/photos/cainandtoddbenson/7175209704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2239" y="6019190"/>
            <a:ext cx="891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E. Kalampokis, E. </a:t>
            </a:r>
            <a:r>
              <a:rPr lang="en-US" sz="1200" dirty="0" err="1" smtClean="0">
                <a:solidFill>
                  <a:srgbClr val="000000"/>
                </a:solidFill>
              </a:rPr>
              <a:t>Tambouris</a:t>
            </a:r>
            <a:r>
              <a:rPr lang="en-US" sz="1200" dirty="0" smtClean="0">
                <a:solidFill>
                  <a:srgbClr val="000000"/>
                </a:solidFill>
              </a:rPr>
              <a:t> and K. </a:t>
            </a:r>
            <a:r>
              <a:rPr lang="en-US" sz="1200" dirty="0" err="1" smtClean="0">
                <a:solidFill>
                  <a:srgbClr val="000000"/>
                </a:solidFill>
              </a:rPr>
              <a:t>Tarabanis</a:t>
            </a:r>
            <a:r>
              <a:rPr lang="en-US" sz="1200" dirty="0" smtClean="0">
                <a:solidFill>
                  <a:srgbClr val="000000"/>
                </a:solidFill>
              </a:rPr>
              <a:t> (2013) Understanding the Predictive Power of Social Media, Internet Research, Vol.23, No.5, pp. 544-559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predictive power of SM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8613" y="1190625"/>
            <a:ext cx="4111625" cy="49264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52 empirical studies that exploit Social Media for predictions</a:t>
            </a:r>
          </a:p>
          <a:p>
            <a:r>
              <a:rPr lang="en-US" dirty="0" smtClean="0"/>
              <a:t>The predictive power of a model is directly related to:</a:t>
            </a:r>
          </a:p>
          <a:p>
            <a:pPr lvl="1"/>
            <a:r>
              <a:rPr lang="en-US" dirty="0" smtClean="0"/>
              <a:t>Selected predictors</a:t>
            </a:r>
          </a:p>
          <a:p>
            <a:pPr lvl="1"/>
            <a:r>
              <a:rPr lang="en-US" dirty="0" smtClean="0"/>
              <a:t>Statistical or data mining method used</a:t>
            </a:r>
          </a:p>
          <a:p>
            <a:pPr lvl="1"/>
            <a:r>
              <a:rPr lang="en-US" dirty="0" smtClean="0"/>
              <a:t>Evaluation method employed</a:t>
            </a:r>
          </a:p>
          <a:p>
            <a:pPr lvl="1"/>
            <a:r>
              <a:rPr lang="en-US" dirty="0" smtClean="0"/>
              <a:t>Datasets selected</a:t>
            </a:r>
            <a:endParaRPr lang="en-US" dirty="0" smtClean="0"/>
          </a:p>
          <a:p>
            <a:pPr lvl="1"/>
            <a:r>
              <a:rPr lang="en-US" dirty="0" smtClean="0"/>
              <a:t>Approaches used to collect, filter and process data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3-10-09 at 12.27.53 PM (2).png"/>
          <p:cNvPicPr>
            <a:picLocks noChangeAspect="1"/>
          </p:cNvPicPr>
          <p:nvPr/>
        </p:nvPicPr>
        <p:blipFill>
          <a:blip r:embed="rId2"/>
          <a:srcRect l="30675" t="7006" r="30489" b="4344"/>
          <a:stretch>
            <a:fillRect/>
          </a:stretch>
        </p:blipFill>
        <p:spPr>
          <a:xfrm>
            <a:off x="5207853" y="1108341"/>
            <a:ext cx="3900870" cy="5008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08" y="3928038"/>
            <a:ext cx="1524000" cy="1993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39" y="6005680"/>
            <a:ext cx="891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E. Kalampokis, E. </a:t>
            </a:r>
            <a:r>
              <a:rPr lang="en-US" sz="1200" dirty="0" err="1" smtClean="0">
                <a:solidFill>
                  <a:srgbClr val="000000"/>
                </a:solidFill>
              </a:rPr>
              <a:t>Tambouris</a:t>
            </a:r>
            <a:r>
              <a:rPr lang="en-US" sz="1200" dirty="0" smtClean="0">
                <a:solidFill>
                  <a:srgbClr val="000000"/>
                </a:solidFill>
              </a:rPr>
              <a:t> and K. </a:t>
            </a:r>
            <a:r>
              <a:rPr lang="en-US" sz="1200" dirty="0" err="1" smtClean="0">
                <a:solidFill>
                  <a:srgbClr val="000000"/>
                </a:solidFill>
              </a:rPr>
              <a:t>Tarabanis</a:t>
            </a:r>
            <a:r>
              <a:rPr lang="en-US" sz="1200" dirty="0" smtClean="0">
                <a:solidFill>
                  <a:srgbClr val="000000"/>
                </a:solidFill>
              </a:rPr>
              <a:t> (2013) Understanding the Predictive Power of Social Media, Internet Research, Vol.23, No.5, pp. 544-559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don’t we </a:t>
            </a:r>
            <a:r>
              <a:rPr lang="en-US" b="1" dirty="0" smtClean="0"/>
              <a:t>reuse </a:t>
            </a:r>
            <a:r>
              <a:rPr lang="en-US" dirty="0" smtClean="0"/>
              <a:t>all this information?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92" y="1654932"/>
            <a:ext cx="6958258" cy="463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56586" y="598135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http://www.flickr.com/photos/pagedooley/8435953365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~Blue Pearl DeLuxe">
  <a:themeElements>
    <a:clrScheme name="~Blue Pearl DeLuxe 1">
      <a:dk1>
        <a:srgbClr val="CCCCFF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2DB6B3"/>
      </a:accent2>
      <a:accent3>
        <a:srgbClr val="AAAAAA"/>
      </a:accent3>
      <a:accent4>
        <a:srgbClr val="DADADA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~Blue Pearl DeLux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~Blue Pearl DeLuxe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ODE evaluation_ISLAB_MASTER.pot</Template>
  <TotalTime>6041</TotalTime>
  <Words>778</Words>
  <Application>Microsoft Macintosh PowerPoint</Application>
  <PresentationFormat>On-screen Show (4:3)</PresentationFormat>
  <Paragraphs>78</Paragraphs>
  <Slides>24</Slides>
  <Notes>2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~Blue Pearl DeLuxe</vt:lpstr>
      <vt:lpstr>???</vt:lpstr>
      <vt:lpstr>???</vt:lpstr>
      <vt:lpstr>Towards a Vocabulary for Incorporating Predictive Models into the Linked Data Web</vt:lpstr>
      <vt:lpstr>Objective</vt:lpstr>
      <vt:lpstr>Slide 3</vt:lpstr>
      <vt:lpstr>Data analytics</vt:lpstr>
      <vt:lpstr>Slide 5</vt:lpstr>
      <vt:lpstr>Slide 6</vt:lpstr>
      <vt:lpstr>Controversial results</vt:lpstr>
      <vt:lpstr>Understanding the predictive power of SM</vt:lpstr>
      <vt:lpstr>Slide 9</vt:lpstr>
      <vt:lpstr>Social Media Data Analysis Process for Predictive Analytics</vt:lpstr>
      <vt:lpstr>Reuse of Descriptions of Predictive Models</vt:lpstr>
      <vt:lpstr>Slide 12</vt:lpstr>
      <vt:lpstr>A vocabulary for describing predictive models as Linked Data</vt:lpstr>
      <vt:lpstr>Relevant endeavors - PMML</vt:lpstr>
      <vt:lpstr>Slide 15</vt:lpstr>
      <vt:lpstr>PMML’s Model Element</vt:lpstr>
      <vt:lpstr>Linked Statistical Models Vocabulary (LIMO)</vt:lpstr>
      <vt:lpstr>Slide 18</vt:lpstr>
      <vt:lpstr>Slide 19</vt:lpstr>
      <vt:lpstr>Slide 20</vt:lpstr>
      <vt:lpstr>Future Work</vt:lpstr>
      <vt:lpstr>Future Work</vt:lpstr>
      <vt:lpstr>Slide 23</vt:lpstr>
      <vt:lpstr>Thank you for your attention!!</vt:lpstr>
    </vt:vector>
  </TitlesOfParts>
  <Company>DERI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Data</dc:title>
  <dc:creator>Evangelos Kalampokis</dc:creator>
  <cp:lastModifiedBy>Evangelos Kalampokis</cp:lastModifiedBy>
  <cp:revision>280</cp:revision>
  <dcterms:created xsi:type="dcterms:W3CDTF">2013-10-21T23:42:25Z</dcterms:created>
  <dcterms:modified xsi:type="dcterms:W3CDTF">2013-10-22T03:42:54Z</dcterms:modified>
</cp:coreProperties>
</file>